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../media/media4.mp4"/><Relationship Id="rId7" Type="http://schemas.microsoft.com/office/2007/relationships/media" Target="../media/media2.mp4"/><Relationship Id="rId12" Type="http://schemas.microsoft.com/office/2007/relationships/media" Target="../media/media6.mp4"/><Relationship Id="rId2" Type="http://schemas.openxmlformats.org/officeDocument/2006/relationships/video" Target="../media/media3.mp4"/><Relationship Id="rId1" Type="http://schemas.openxmlformats.org/officeDocument/2006/relationships/video" Target="../media/media2.mp4"/><Relationship Id="rId6" Type="http://schemas.openxmlformats.org/officeDocument/2006/relationships/slideLayout" Target="../slideLayouts/slideLayout2.xml"/><Relationship Id="rId11" Type="http://schemas.microsoft.com/office/2007/relationships/media" Target="../media/media5.mp4"/><Relationship Id="rId5" Type="http://schemas.openxmlformats.org/officeDocument/2006/relationships/video" Target="../media/media6.mp4"/><Relationship Id="rId10" Type="http://schemas.microsoft.com/office/2007/relationships/media" Target="../media/media4.mp4"/><Relationship Id="rId4" Type="http://schemas.openxmlformats.org/officeDocument/2006/relationships/video" Target="../media/media5.mp4"/><Relationship Id="rId9" Type="http://schemas.microsoft.com/office/2007/relationships/media" Target="../media/media3.mp4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microsoft.com/office/2007/relationships/media" Target="../media/media7.mp4"/><Relationship Id="rId2" Type="http://schemas.openxmlformats.org/officeDocument/2006/relationships/video" Target="../media/media8.mp4"/><Relationship Id="rId1" Type="http://schemas.openxmlformats.org/officeDocument/2006/relationships/video" Target="../media/media7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media" Target="../media/media8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9.mp4"/><Relationship Id="rId6" Type="http://schemas.openxmlformats.org/officeDocument/2006/relationships/image" Target="../media/image1.png"/><Relationship Id="rId5" Type="http://schemas.microsoft.com/office/2007/relationships/media" Target="../media/media9.mp4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nedore07/di0p58u9iba27z6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9600" b="1" dirty="0" err="1" smtClean="0">
                <a:latin typeface="Bahnschrift SemiBold SemiConden" panose="020B0502040204020203" pitchFamily="34" charset="0"/>
              </a:rPr>
              <a:t>Salvete</a:t>
            </a:r>
            <a:r>
              <a:rPr lang="de-DE" sz="9600" b="1" dirty="0" smtClean="0">
                <a:latin typeface="Bahnschrift SemiBold SemiConden" panose="020B0502040204020203" pitchFamily="34" charset="0"/>
              </a:rPr>
              <a:t>!</a:t>
            </a:r>
            <a:endParaRPr lang="de-DE" sz="96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Das Fach Latein an der Wöhlerschule</a:t>
            </a:r>
            <a:endParaRPr lang="de-DE" sz="2400" dirty="0"/>
          </a:p>
        </p:txBody>
      </p:sp>
      <p:pic>
        <p:nvPicPr>
          <p:cNvPr id="4" name="intr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380" end="18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4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sollte man heute </a:t>
            </a:r>
            <a:r>
              <a:rPr lang="de-DE" b="1" u="sng" dirty="0" smtClean="0"/>
              <a:t>unbedingt </a:t>
            </a:r>
            <a:r>
              <a:rPr lang="de-DE" dirty="0" smtClean="0"/>
              <a:t>noch Latein lernen?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70400"/>
          </a:xfrm>
        </p:spPr>
        <p:txBody>
          <a:bodyPr/>
          <a:lstStyle/>
          <a:p>
            <a:r>
              <a:rPr lang="de-DE" dirty="0" smtClean="0"/>
              <a:t>Latein ist die „Mutter“ der romanischen Sprachen</a:t>
            </a:r>
          </a:p>
          <a:p>
            <a:pPr lvl="1"/>
            <a:r>
              <a:rPr lang="de-DE" dirty="0" smtClean="0"/>
              <a:t> Es kann als „Sprungbrett“ für das Erlernen von Sprachen wie Spanisch,  Italienisch, Französisch, Portugiesisch oder Rumänisch dienen</a:t>
            </a:r>
          </a:p>
          <a:p>
            <a:r>
              <a:rPr lang="de-DE" dirty="0" smtClean="0"/>
              <a:t>Das </a:t>
            </a:r>
            <a:r>
              <a:rPr lang="de-DE" dirty="0"/>
              <a:t>Deutsche liebt das </a:t>
            </a:r>
            <a:r>
              <a:rPr lang="de-DE" dirty="0" smtClean="0"/>
              <a:t>Lateinische</a:t>
            </a:r>
          </a:p>
          <a:p>
            <a:pPr lvl="1"/>
            <a:r>
              <a:rPr lang="de-DE" dirty="0" smtClean="0"/>
              <a:t>Grammatisches Wissen wird gefestigt und das Ausdrucksvermögen wird geschult</a:t>
            </a:r>
            <a:endParaRPr lang="de-DE" dirty="0"/>
          </a:p>
          <a:p>
            <a:r>
              <a:rPr lang="de-DE" dirty="0" smtClean="0"/>
              <a:t>Latein schafft Ordnung im Kopf</a:t>
            </a:r>
          </a:p>
          <a:p>
            <a:pPr lvl="1"/>
            <a:r>
              <a:rPr lang="de-DE" dirty="0" smtClean="0"/>
              <a:t>Es schult Fähigkeiten wie genaues Hinsehen und strukturiertes Arbeiten sowie das    Denkvermögen</a:t>
            </a:r>
          </a:p>
          <a:p>
            <a:r>
              <a:rPr lang="de-DE" dirty="0" smtClean="0"/>
              <a:t>Zukunft braucht Herkunft</a:t>
            </a:r>
          </a:p>
          <a:p>
            <a:pPr lvl="1"/>
            <a:r>
              <a:rPr lang="de-DE" dirty="0" smtClean="0"/>
              <a:t>Latein vermittelt Wissen über die europäische Kultur</a:t>
            </a:r>
          </a:p>
        </p:txBody>
      </p:sp>
      <p:pic>
        <p:nvPicPr>
          <p:cNvPr id="4" name="Warum Late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2812" y="858155"/>
            <a:ext cx="406400" cy="406400"/>
          </a:xfrm>
          <a:prstGeom prst="rect">
            <a:avLst/>
          </a:prstGeom>
        </p:spPr>
      </p:pic>
      <p:pic>
        <p:nvPicPr>
          <p:cNvPr id="5" name="Mutter der Sprach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1212" y="2133600"/>
            <a:ext cx="406400" cy="406400"/>
          </a:xfrm>
          <a:prstGeom prst="rect">
            <a:avLst/>
          </a:prstGeom>
        </p:spPr>
      </p:pic>
      <p:pic>
        <p:nvPicPr>
          <p:cNvPr id="6" name="Latein und Deutsch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1212" y="3114963"/>
            <a:ext cx="406400" cy="406400"/>
          </a:xfrm>
          <a:prstGeom prst="rect">
            <a:avLst/>
          </a:prstGeom>
        </p:spPr>
      </p:pic>
      <p:pic>
        <p:nvPicPr>
          <p:cNvPr id="7" name="Ordnun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1212" y="3955472"/>
            <a:ext cx="406400" cy="406400"/>
          </a:xfrm>
          <a:prstGeom prst="rect">
            <a:avLst/>
          </a:prstGeom>
        </p:spPr>
      </p:pic>
      <p:pic>
        <p:nvPicPr>
          <p:cNvPr id="8" name="Zukunft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1212" y="49252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5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numSld="999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numSld="999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numSld="999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numSld="999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9745"/>
          </a:xfrm>
        </p:spPr>
        <p:txBody>
          <a:bodyPr/>
          <a:lstStyle/>
          <a:p>
            <a:pPr algn="ctr"/>
            <a:r>
              <a:rPr lang="de-DE" b="1" dirty="0" smtClean="0"/>
              <a:t>Unterrichtsinhalte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65746" y="1972703"/>
            <a:ext cx="4904509" cy="576262"/>
          </a:xfrm>
        </p:spPr>
        <p:txBody>
          <a:bodyPr/>
          <a:lstStyle/>
          <a:p>
            <a:r>
              <a:rPr lang="de-DE" sz="2000" dirty="0" smtClean="0"/>
              <a:t>Römisches Alltagsleben, Mythologie, Geschichte, Philosophie</a:t>
            </a:r>
            <a:endParaRPr lang="de-DE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33316" y="1626665"/>
            <a:ext cx="4223364" cy="576262"/>
          </a:xfrm>
        </p:spPr>
        <p:txBody>
          <a:bodyPr/>
          <a:lstStyle/>
          <a:p>
            <a:r>
              <a:rPr lang="de-DE" sz="2000" dirty="0" smtClean="0"/>
              <a:t>Textarbeit und Grammatik</a:t>
            </a:r>
            <a:endParaRPr lang="de-DE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587" y="2377105"/>
            <a:ext cx="3491345" cy="4350146"/>
          </a:xfrm>
        </p:spPr>
      </p:pic>
      <p:pic>
        <p:nvPicPr>
          <p:cNvPr id="7" name="Picture 8" descr="Quellbild anzei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582" y="2622288"/>
            <a:ext cx="3039197" cy="19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23" y="3674776"/>
            <a:ext cx="220163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hemen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9346" y="1854434"/>
            <a:ext cx="406400" cy="406400"/>
          </a:xfrm>
          <a:prstGeom prst="rect">
            <a:avLst/>
          </a:prstGeom>
        </p:spPr>
      </p:pic>
      <p:pic>
        <p:nvPicPr>
          <p:cNvPr id="10" name="Pon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1855" y="18544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9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3781"/>
          </a:xfrm>
        </p:spPr>
        <p:txBody>
          <a:bodyPr/>
          <a:lstStyle/>
          <a:p>
            <a:r>
              <a:rPr lang="de-DE" b="1" dirty="0" smtClean="0"/>
              <a:t>Lateinunterricht an der Wöhlerschule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1597891"/>
            <a:ext cx="8915400" cy="4987635"/>
          </a:xfrm>
        </p:spPr>
        <p:txBody>
          <a:bodyPr>
            <a:normAutofit/>
          </a:bodyPr>
          <a:lstStyle/>
          <a:p>
            <a:r>
              <a:rPr lang="de-DE" dirty="0"/>
              <a:t>Ab der 6. Klasse als zweite </a:t>
            </a:r>
            <a:r>
              <a:rPr lang="de-DE" dirty="0" smtClean="0"/>
              <a:t>Fremdsprache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Wir bieten ein interessantes Exkursionsprogramm (z.B. </a:t>
            </a:r>
            <a:r>
              <a:rPr lang="de-DE" dirty="0" err="1" smtClean="0"/>
              <a:t>Pompejanum</a:t>
            </a:r>
            <a:r>
              <a:rPr lang="de-DE" dirty="0"/>
              <a:t>, Saalburg, Rom)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Das Latinum wird am </a:t>
            </a:r>
            <a:r>
              <a:rPr lang="de-DE" dirty="0"/>
              <a:t>Ende der E-Phase (Jg. 11</a:t>
            </a:r>
            <a:r>
              <a:rPr lang="de-DE" dirty="0" smtClean="0"/>
              <a:t>) erworben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Lehrbuch ab kommendem Schuljahr: </a:t>
            </a:r>
            <a:r>
              <a:rPr lang="de-DE" dirty="0" err="1" smtClean="0"/>
              <a:t>Pontes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484" y="3169515"/>
            <a:ext cx="2465769" cy="18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929" y="3154073"/>
            <a:ext cx="2479012" cy="18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bschlu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469" y="7966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2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weitere Impressionen…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/>
              <a:t>… besuchen Sie das </a:t>
            </a:r>
            <a:r>
              <a:rPr lang="de-DE" sz="3200" dirty="0" err="1" smtClean="0"/>
              <a:t>Padlet</a:t>
            </a:r>
            <a:r>
              <a:rPr lang="de-DE" sz="3200" dirty="0" smtClean="0"/>
              <a:t> </a:t>
            </a:r>
            <a:r>
              <a:rPr lang="de-DE" sz="32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de-DE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</a:t>
            </a:r>
            <a:r>
              <a:rPr lang="de-DE" sz="2000" dirty="0" smtClean="0">
                <a:hlinkClick r:id="rId2"/>
              </a:rPr>
              <a:t>padlet.com/annedore07/di0p58u9iba27z64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32945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160</Words>
  <Application>Microsoft Office PowerPoint</Application>
  <PresentationFormat>Benutzerdefiniert</PresentationFormat>
  <Paragraphs>31</Paragraphs>
  <Slides>5</Slides>
  <Notes>0</Notes>
  <HiddenSlides>0</HiddenSlides>
  <MMClips>9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Fetzen</vt:lpstr>
      <vt:lpstr>Salvete!</vt:lpstr>
      <vt:lpstr>Warum sollte man heute unbedingt noch Latein lernen?</vt:lpstr>
      <vt:lpstr>Unterrichtsinhalte</vt:lpstr>
      <vt:lpstr>Lateinunterricht an der Wöhlerschule</vt:lpstr>
      <vt:lpstr>Für weitere Impressionen…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Salvete!</dc:title>
  <dc:creator>Kerstin Lang</dc:creator>
  <cp:lastModifiedBy>Steffi</cp:lastModifiedBy>
  <cp:revision>15</cp:revision>
  <dcterms:created xsi:type="dcterms:W3CDTF">2022-01-15T11:10:25Z</dcterms:created>
  <dcterms:modified xsi:type="dcterms:W3CDTF">2022-01-26T13:50:31Z</dcterms:modified>
</cp:coreProperties>
</file>